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445" r:id="rId3"/>
    <p:sldId id="348" r:id="rId4"/>
    <p:sldId id="349" r:id="rId5"/>
    <p:sldId id="352" r:id="rId6"/>
    <p:sldId id="425" r:id="rId7"/>
    <p:sldId id="424" r:id="rId8"/>
    <p:sldId id="454" r:id="rId9"/>
    <p:sldId id="455" r:id="rId10"/>
    <p:sldId id="456" r:id="rId11"/>
    <p:sldId id="457" r:id="rId12"/>
    <p:sldId id="458" r:id="rId13"/>
    <p:sldId id="459" r:id="rId14"/>
    <p:sldId id="452" r:id="rId15"/>
    <p:sldId id="423" r:id="rId16"/>
    <p:sldId id="453" r:id="rId17"/>
    <p:sldId id="427" r:id="rId18"/>
    <p:sldId id="428" r:id="rId19"/>
    <p:sldId id="431" r:id="rId20"/>
    <p:sldId id="426" r:id="rId21"/>
    <p:sldId id="444" r:id="rId22"/>
    <p:sldId id="430" r:id="rId23"/>
    <p:sldId id="429" r:id="rId24"/>
    <p:sldId id="443" r:id="rId25"/>
    <p:sldId id="433" r:id="rId26"/>
    <p:sldId id="434" r:id="rId27"/>
    <p:sldId id="437" r:id="rId28"/>
    <p:sldId id="435" r:id="rId29"/>
    <p:sldId id="439" r:id="rId30"/>
    <p:sldId id="441" r:id="rId31"/>
    <p:sldId id="442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D9D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405" autoAdjust="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8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678B-B78D-4245-A435-85E02E4DDE49}" type="datetimeFigureOut">
              <a:rPr lang="de-DE" smtClean="0"/>
              <a:pPr/>
              <a:t>05.10.2022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81999-9943-449D-8103-F3D948FB640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19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81999-9943-449D-8103-F3D948FB640A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87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Hiwi\Desktop\Persönliche Ordner Hiwis\Henning\Präsentationen\logo-faku-philo-regionalgeschich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4432" y="44624"/>
            <a:ext cx="2123728" cy="1061864"/>
          </a:xfrm>
          <a:prstGeom prst="rect">
            <a:avLst/>
          </a:prstGeom>
          <a:noFill/>
        </p:spPr>
      </p:pic>
      <p:pic>
        <p:nvPicPr>
          <p:cNvPr id="13" name="Grafik 12" descr="CAU-Siegel-1200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70244" y="0"/>
            <a:ext cx="6251511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431371" y="260648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Prof. Dr. Oliver Auge</a:t>
            </a:r>
            <a:endParaRPr lang="de-DE" sz="1600" b="0" i="0" u="sng" dirty="0"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i="0" u="none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Eine Kurwürde in Aussicht? Die Sachsen-Lauenburger Herzöge und das Wittenberger Erbe 1422</a:t>
            </a:r>
            <a:endParaRPr lang="de-DE" sz="1600" u="none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0" y="1196752"/>
            <a:ext cx="1219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E277E-FD2C-4CE0-80A7-8E4F2A502B6E}" type="datetime1">
              <a:rPr lang="de-DE" smtClean="0"/>
              <a:t>05.10.2022</a:t>
            </a:fld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A1CA-4DDB-4CD2-96D1-40C6488188D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11819454" y="0"/>
            <a:ext cx="3972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DF2B1DF-0992-440F-94D1-E5C0FE2AB664}" type="slidenum">
              <a:rPr lang="de-DE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</a:rPr>
              <a:pPr/>
              <a:t>‹Nr.›</a:t>
            </a:fld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CAU-Siegel-120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99657" y="0"/>
            <a:ext cx="6251511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431371" y="260648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Prof. Dr. Oliver Auge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Götz von Berlichingens Rolle im Bauernkrieg</a:t>
            </a: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0" y="1196752"/>
            <a:ext cx="1219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 userDrawn="1"/>
        </p:nvCxnSpPr>
        <p:spPr>
          <a:xfrm flipH="1">
            <a:off x="2711624" y="1196752"/>
            <a:ext cx="24004" cy="5661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 userDrawn="1"/>
        </p:nvSpPr>
        <p:spPr>
          <a:xfrm>
            <a:off x="3407702" y="1484784"/>
            <a:ext cx="802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00"/>
          </a:p>
        </p:txBody>
      </p:sp>
      <p:pic>
        <p:nvPicPr>
          <p:cNvPr id="10" name="Picture 3" descr="C:\Users\Hiwi\Desktop\Persönliche Ordner Hiwis\Henning\Präsentationen\logo-faku-philo-regionalgeschicht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4432" y="44624"/>
            <a:ext cx="2123728" cy="1061864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 userDrawn="1"/>
        </p:nvSpPr>
        <p:spPr>
          <a:xfrm>
            <a:off x="58825" y="1268760"/>
            <a:ext cx="2580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de-DE" sz="1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Götz als Bauernhauptmann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de-DE" b="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Gefangenschaft und lebendiges Begräbnis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Zum dreifachen Dilemma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11819454" y="0"/>
            <a:ext cx="3972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DF2B1DF-0992-440F-94D1-E5C0FE2AB664}" type="slidenum">
              <a:rPr lang="de-DE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</a:rPr>
              <a:pPr/>
              <a:t>‹Nr.›</a:t>
            </a:fld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Hiwi\Desktop\Persönliche Ordner Hiwis\Henning\Präsentationen\logo-faku-philo-regionalgeschich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4432" y="44624"/>
            <a:ext cx="2123728" cy="1061864"/>
          </a:xfrm>
          <a:prstGeom prst="rect">
            <a:avLst/>
          </a:prstGeom>
          <a:noFill/>
        </p:spPr>
      </p:pic>
      <p:pic>
        <p:nvPicPr>
          <p:cNvPr id="16" name="Grafik 15" descr="CAU-Siegel-1200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99657" y="0"/>
            <a:ext cx="6251511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431371" y="260648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Prof. Dr. Oliver Auge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Götz von Berlichingens Rolle im Bauernkrieg</a:t>
            </a: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0" y="1196752"/>
            <a:ext cx="1219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 userDrawn="1"/>
        </p:nvCxnSpPr>
        <p:spPr>
          <a:xfrm flipH="1">
            <a:off x="2711624" y="1196752"/>
            <a:ext cx="24004" cy="5661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 userDrawn="1"/>
        </p:nvSpPr>
        <p:spPr>
          <a:xfrm>
            <a:off x="3407702" y="1484784"/>
            <a:ext cx="802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0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58825" y="1268760"/>
            <a:ext cx="2580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de-DE" sz="1800" b="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Götz als Bauernhauptmann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de-DE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Gefangenschaft und lebendiges Begräbnis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Zum dreifachen Dilemma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11819454" y="0"/>
            <a:ext cx="3972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DF2B1DF-0992-440F-94D1-E5C0FE2AB664}" type="slidenum">
              <a:rPr lang="de-DE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</a:rPr>
              <a:pPr/>
              <a:t>‹Nr.›</a:t>
            </a:fld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0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Hiwi\Desktop\Persönliche Ordner Hiwis\Henning\Präsentationen\logo-faku-philo-regionalgeschich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4432" y="44624"/>
            <a:ext cx="2123728" cy="1061864"/>
          </a:xfrm>
          <a:prstGeom prst="rect">
            <a:avLst/>
          </a:prstGeom>
          <a:noFill/>
        </p:spPr>
      </p:pic>
      <p:pic>
        <p:nvPicPr>
          <p:cNvPr id="16" name="Grafik 15" descr="CAU-Siegel-1200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99657" y="0"/>
            <a:ext cx="6251511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431371" y="260648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Prof. Dr. Oliver Auge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Götz von Berlichingens Rolle im Bauernkrieg</a:t>
            </a: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0" y="1196752"/>
            <a:ext cx="1219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 userDrawn="1"/>
        </p:nvCxnSpPr>
        <p:spPr>
          <a:xfrm flipH="1">
            <a:off x="2711624" y="1196752"/>
            <a:ext cx="24004" cy="5661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 userDrawn="1"/>
        </p:nvSpPr>
        <p:spPr>
          <a:xfrm>
            <a:off x="3407702" y="1484784"/>
            <a:ext cx="802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0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8825" y="1268760"/>
            <a:ext cx="2580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de-DE" sz="1800" b="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Götz als Bauernhauptmann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Gefangenschaft und lebendiges Begräbnis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de-DE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Zum dreifachen Dilemma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1819454" y="0"/>
            <a:ext cx="3972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DF2B1DF-0992-440F-94D1-E5C0FE2AB664}" type="slidenum">
              <a:rPr lang="de-DE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</a:rPr>
              <a:pPr/>
              <a:t>‹Nr.›</a:t>
            </a:fld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1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CAU-Siegel-120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99657" y="0"/>
            <a:ext cx="6251511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431371" y="260648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Prof. Dr. Oliver Auge</a:t>
            </a:r>
          </a:p>
          <a:p>
            <a:r>
              <a:rPr lang="de-DE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Die Klosterbücher von Schleswig-Holstein und Pommern </a:t>
            </a: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0" y="1196752"/>
            <a:ext cx="1219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 userDrawn="1"/>
        </p:nvCxnSpPr>
        <p:spPr>
          <a:xfrm flipH="1">
            <a:off x="2711624" y="1196752"/>
            <a:ext cx="24004" cy="5661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 userDrawn="1"/>
        </p:nvSpPr>
        <p:spPr>
          <a:xfrm>
            <a:off x="3407702" y="1484784"/>
            <a:ext cx="802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0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11568608" y="0"/>
            <a:ext cx="623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DF2B1DF-0992-440F-94D1-E5C0FE2AB664}" type="slidenum">
              <a:rPr lang="de-DE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</a:rPr>
              <a:pPr/>
              <a:t>‹Nr.›</a:t>
            </a:fld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  <a:latin typeface="Calibri Light" pitchFamily="34" charset="0"/>
            </a:endParaRPr>
          </a:p>
        </p:txBody>
      </p:sp>
      <p:pic>
        <p:nvPicPr>
          <p:cNvPr id="11" name="Picture 3" descr="C:\Users\Hiwi\Desktop\Persönliche Ordner Hiwis\Henning\Präsentationen\logo-faku-philo-regionalgeschicht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4432" y="44624"/>
            <a:ext cx="2123728" cy="1061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98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3D3-A708-4E85-9126-13E5388A06D9}" type="datetime1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A1CA-4DDB-4CD2-96D1-40C6488188D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19DBA-1162-4D2D-A4A7-934DDA00004A}" type="datetime1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A1CA-4DDB-4CD2-96D1-40C6488188D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63" r:id="rId5"/>
    <p:sldLayoutId id="2147483649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CAU-Siegel-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2104" y="-144017"/>
            <a:ext cx="6227791" cy="681337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7328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de-DE" sz="2400" b="1" dirty="0">
                <a:latin typeface="Calibri Light" pitchFamily="34" charset="0"/>
                <a:ea typeface="+mj-ea"/>
                <a:cs typeface="+mj-cs"/>
              </a:rPr>
              <a:t>Prof. Dr. Oliver Auge </a:t>
            </a:r>
            <a:br>
              <a:rPr lang="de-DE" sz="2400" b="1" dirty="0">
                <a:latin typeface="Calibri Light" pitchFamily="34" charset="0"/>
                <a:ea typeface="+mj-ea"/>
                <a:cs typeface="+mj-cs"/>
              </a:rPr>
            </a:br>
            <a:r>
              <a:rPr lang="de-DE" dirty="0">
                <a:latin typeface="Calibri Light" pitchFamily="34" charset="0"/>
                <a:ea typeface="+mj-ea"/>
                <a:cs typeface="+mj-cs"/>
              </a:rPr>
              <a:t>Professur für Regionalgeschichte mit Schwerpunkt </a:t>
            </a:r>
            <a:br>
              <a:rPr lang="de-DE" dirty="0">
                <a:latin typeface="Calibri Light" pitchFamily="34" charset="0"/>
                <a:ea typeface="+mj-ea"/>
                <a:cs typeface="+mj-cs"/>
              </a:rPr>
            </a:br>
            <a:r>
              <a:rPr lang="de-DE" dirty="0">
                <a:latin typeface="Calibri Light" pitchFamily="34" charset="0"/>
                <a:ea typeface="+mj-ea"/>
                <a:cs typeface="+mj-cs"/>
              </a:rPr>
              <a:t>zur Geschichte Schleswig-Holsteins</a:t>
            </a:r>
            <a:endParaRPr lang="de-DE" sz="2400" dirty="0">
              <a:latin typeface="Calibri Light" pitchFamily="34" charset="0"/>
              <a:ea typeface="+mj-ea"/>
              <a:cs typeface="+mj-cs"/>
            </a:endParaRPr>
          </a:p>
        </p:txBody>
      </p:sp>
      <p:pic>
        <p:nvPicPr>
          <p:cNvPr id="13" name="Picture 3" descr="C:\Users\Hiwi\Desktop\Persönliche Ordner Hiwis\Henning\Präsentationen\logo-faku-philo-regionalgeschich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20944" y="44624"/>
            <a:ext cx="2123728" cy="1061864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5025942" y="1995296"/>
            <a:ext cx="73297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800" dirty="0">
                <a:latin typeface="Calibri Light" panose="020F0302020204030204" pitchFamily="34" charset="0"/>
                <a:cs typeface="Calibri Light" panose="020F0302020204030204" pitchFamily="34" charset="0"/>
              </a:rPr>
              <a:t>Eine Kurwürde in Aussicht?</a:t>
            </a:r>
          </a:p>
          <a:p>
            <a:pPr algn="ctr"/>
            <a:r>
              <a:rPr lang="de-DE" sz="3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de-DE" sz="3800" dirty="0">
                <a:latin typeface="Calibri Light" panose="020F0302020204030204" pitchFamily="34" charset="0"/>
                <a:cs typeface="Calibri Light" panose="020F0302020204030204" pitchFamily="34" charset="0"/>
              </a:rPr>
              <a:t>Die Sachsen-Lauenburger Herzöge und das Wittenberger Erbe 1422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276363" y="5582270"/>
            <a:ext cx="49156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0" i="0" dirty="0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Vortrag im Kreismuseum Ratzeburg, Herrenhaus der Mecklenburger Herzöge, Rokokosaal</a:t>
            </a:r>
          </a:p>
          <a:p>
            <a:pPr algn="r"/>
            <a:endParaRPr lang="de-DE" dirty="0">
              <a:solidFill>
                <a:srgbClr val="2C363A"/>
              </a:solidFill>
              <a:latin typeface="Calibri" panose="020F05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de-DE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6. Oktober 2022 um 19 Uhr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D2174A-9084-37E9-1F5D-D65DD3B8F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84" y="1711691"/>
            <a:ext cx="4802756" cy="474394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1AD8F0D-C533-3289-31F9-8AE4B906B8DC}"/>
              </a:ext>
            </a:extLst>
          </p:cNvPr>
          <p:cNvSpPr txBox="1"/>
          <p:nvPr/>
        </p:nvSpPr>
        <p:spPr>
          <a:xfrm>
            <a:off x="66507" y="6387425"/>
            <a:ext cx="3926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Wappen </a:t>
            </a:r>
            <a:r>
              <a:rPr lang="de-DE" sz="1200" b="0" i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Herzog Bernhards </a:t>
            </a:r>
            <a:r>
              <a:rPr lang="de-DE" sz="12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II.</a:t>
            </a: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 Bornefeld, Die Herzöge von Sachsen-Lauenburg, S. 378)</a:t>
            </a:r>
            <a:endParaRPr lang="de-DE" sz="1000" b="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F6F9D2F-DCC4-911F-9A7F-1CAA30AF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44" y="1382104"/>
            <a:ext cx="4068940" cy="54323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D684A69-BC65-4BAD-4CCD-CB56006D6D10}"/>
              </a:ext>
            </a:extLst>
          </p:cNvPr>
          <p:cNvSpPr txBox="1"/>
          <p:nvPr/>
        </p:nvSpPr>
        <p:spPr>
          <a:xfrm>
            <a:off x="5680837" y="5157192"/>
            <a:ext cx="49668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Stammtafel der Herzöge von Sachsen-Lauenburg und Sachsen-Wittenberg </a:t>
            </a: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 Mohrmann, Lauenburg oder Wittenberg, S. 6)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497F023-E40A-E82E-D4B4-A2847EA0CB1F}"/>
              </a:ext>
            </a:extLst>
          </p:cNvPr>
          <p:cNvSpPr/>
          <p:nvPr/>
        </p:nvSpPr>
        <p:spPr>
          <a:xfrm>
            <a:off x="4007768" y="4941169"/>
            <a:ext cx="86409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F2347D-BB4C-D954-39DA-E8DFE74F6A59}"/>
              </a:ext>
            </a:extLst>
          </p:cNvPr>
          <p:cNvSpPr txBox="1"/>
          <p:nvPr/>
        </p:nvSpPr>
        <p:spPr>
          <a:xfrm>
            <a:off x="-44047" y="4098267"/>
            <a:ext cx="158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Rudolf I.</a:t>
            </a:r>
          </a:p>
          <a:p>
            <a:pPr algn="ctr"/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Königswahl 1308</a:t>
            </a:r>
          </a:p>
        </p:txBody>
      </p:sp>
    </p:spTree>
    <p:extLst>
      <p:ext uri="{BB962C8B-B14F-4D97-AF65-F5344CB8AC3E}">
        <p14:creationId xmlns:p14="http://schemas.microsoft.com/office/powerpoint/2010/main" val="28236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F6F9D2F-DCC4-911F-9A7F-1CAA30AF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44" y="1382104"/>
            <a:ext cx="4068940" cy="54323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D684A69-BC65-4BAD-4CCD-CB56006D6D10}"/>
              </a:ext>
            </a:extLst>
          </p:cNvPr>
          <p:cNvSpPr txBox="1"/>
          <p:nvPr/>
        </p:nvSpPr>
        <p:spPr>
          <a:xfrm>
            <a:off x="5680837" y="5157192"/>
            <a:ext cx="49668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Stammtafel der Herzöge von Sachsen-Lauenburg und Sachsen-Wittenberg </a:t>
            </a: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 Mohrmann, Lauenburg oder Wittenberg, S. 6)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497F023-E40A-E82E-D4B4-A2847EA0CB1F}"/>
              </a:ext>
            </a:extLst>
          </p:cNvPr>
          <p:cNvSpPr/>
          <p:nvPr/>
        </p:nvSpPr>
        <p:spPr>
          <a:xfrm>
            <a:off x="1775520" y="4795991"/>
            <a:ext cx="86409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F2347D-BB4C-D954-39DA-E8DFE74F6A59}"/>
              </a:ext>
            </a:extLst>
          </p:cNvPr>
          <p:cNvSpPr txBox="1"/>
          <p:nvPr/>
        </p:nvSpPr>
        <p:spPr>
          <a:xfrm>
            <a:off x="-44047" y="4098267"/>
            <a:ext cx="158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Johann II. und Rudolf I.</a:t>
            </a:r>
          </a:p>
          <a:p>
            <a:pPr algn="ctr"/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Doppelwahl 1314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38EACDB-8657-4DEA-38FA-CE3135734168}"/>
              </a:ext>
            </a:extLst>
          </p:cNvPr>
          <p:cNvSpPr/>
          <p:nvPr/>
        </p:nvSpPr>
        <p:spPr>
          <a:xfrm>
            <a:off x="4007768" y="4869160"/>
            <a:ext cx="864096" cy="79208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7851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F6F9D2F-DCC4-911F-9A7F-1CAA30AF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44" y="1382104"/>
            <a:ext cx="4068940" cy="54323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D684A69-BC65-4BAD-4CCD-CB56006D6D10}"/>
              </a:ext>
            </a:extLst>
          </p:cNvPr>
          <p:cNvSpPr txBox="1"/>
          <p:nvPr/>
        </p:nvSpPr>
        <p:spPr>
          <a:xfrm>
            <a:off x="5680837" y="5157192"/>
            <a:ext cx="49668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Stammtafel der Herzöge von Sachsen-Lauenburg und Sachsen-Wittenberg </a:t>
            </a: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 Mohrmann, Lauenburg oder Wittenberg, S. 6)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F2347D-BB4C-D954-39DA-E8DFE74F6A59}"/>
              </a:ext>
            </a:extLst>
          </p:cNvPr>
          <p:cNvSpPr txBox="1"/>
          <p:nvPr/>
        </p:nvSpPr>
        <p:spPr>
          <a:xfrm>
            <a:off x="-6664" y="4112624"/>
            <a:ext cx="1963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Rudolf I.</a:t>
            </a:r>
          </a:p>
          <a:p>
            <a:pPr algn="ctr"/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Kurverein von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Rhense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1338 und Königswahl 1346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38EACDB-8657-4DEA-38FA-CE3135734168}"/>
              </a:ext>
            </a:extLst>
          </p:cNvPr>
          <p:cNvSpPr/>
          <p:nvPr/>
        </p:nvSpPr>
        <p:spPr>
          <a:xfrm>
            <a:off x="4007768" y="4869160"/>
            <a:ext cx="864096" cy="79208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29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F6F9D2F-DCC4-911F-9A7F-1CAA30AF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44" y="1382104"/>
            <a:ext cx="4068940" cy="54323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D684A69-BC65-4BAD-4CCD-CB56006D6D10}"/>
              </a:ext>
            </a:extLst>
          </p:cNvPr>
          <p:cNvSpPr txBox="1"/>
          <p:nvPr/>
        </p:nvSpPr>
        <p:spPr>
          <a:xfrm>
            <a:off x="5680837" y="5157192"/>
            <a:ext cx="49668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Stammtafel der Herzöge von Sachsen-Lauenburg und Sachsen-Wittenberg </a:t>
            </a: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 Mohrmann, Lauenburg oder Wittenberg, S. 6)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497F023-E40A-E82E-D4B4-A2847EA0CB1F}"/>
              </a:ext>
            </a:extLst>
          </p:cNvPr>
          <p:cNvSpPr/>
          <p:nvPr/>
        </p:nvSpPr>
        <p:spPr>
          <a:xfrm>
            <a:off x="3287210" y="4869159"/>
            <a:ext cx="792566" cy="767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F2347D-BB4C-D954-39DA-E8DFE74F6A59}"/>
              </a:ext>
            </a:extLst>
          </p:cNvPr>
          <p:cNvSpPr txBox="1"/>
          <p:nvPr/>
        </p:nvSpPr>
        <p:spPr>
          <a:xfrm>
            <a:off x="52029" y="4142358"/>
            <a:ext cx="1588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Erich I.</a:t>
            </a:r>
          </a:p>
          <a:p>
            <a:pPr algn="ctr"/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Wahl des Gegenkönigs Günther von Schwarzburg</a:t>
            </a:r>
          </a:p>
        </p:txBody>
      </p:sp>
    </p:spTree>
    <p:extLst>
      <p:ext uri="{BB962C8B-B14F-4D97-AF65-F5344CB8AC3E}">
        <p14:creationId xmlns:p14="http://schemas.microsoft.com/office/powerpoint/2010/main" val="3445688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F7178EB-3BEB-C0BC-87A4-675A01A5895C}"/>
              </a:ext>
            </a:extLst>
          </p:cNvPr>
          <p:cNvSpPr txBox="1"/>
          <p:nvPr/>
        </p:nvSpPr>
        <p:spPr>
          <a:xfrm>
            <a:off x="6291420" y="5877272"/>
            <a:ext cx="61084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i="0" dirty="0">
                <a:solidFill>
                  <a:srgbClr val="2C363A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Kaiser Karl IV. (1316-1378)</a:t>
            </a:r>
          </a:p>
          <a:p>
            <a:r>
              <a:rPr lang="de-DE" sz="1000" dirty="0">
                <a:solidFill>
                  <a:srgbClr val="2C363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 https://www.welt.de/geschichte/article155333430/Wie-Kaiser-Karl-IV-bei-der-Pest-die-Juden-verriet.html)</a:t>
            </a:r>
            <a:endParaRPr lang="de-DE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12D90A-8F29-9F76-3AED-37FFF742D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484784"/>
            <a:ext cx="5019956" cy="490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48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A9D0CA2-50CC-D4CD-A314-9F416B06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412776"/>
            <a:ext cx="7809919" cy="553945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361303" y="5949280"/>
            <a:ext cx="3331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Sachsen-Lauenburg und  Sachsen-Wittenberg</a:t>
            </a: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(Abb.: https://deutschland-im-mittelalter.de/Landkarten)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3457754-84CE-8B6B-F181-23F81B4518F6}"/>
              </a:ext>
            </a:extLst>
          </p:cNvPr>
          <p:cNvSpPr/>
          <p:nvPr/>
        </p:nvSpPr>
        <p:spPr>
          <a:xfrm>
            <a:off x="5015880" y="4437112"/>
            <a:ext cx="1080120" cy="79208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40CFD05-9E98-6CA2-1BA9-B3FDE3CD121A}"/>
              </a:ext>
            </a:extLst>
          </p:cNvPr>
          <p:cNvSpPr/>
          <p:nvPr/>
        </p:nvSpPr>
        <p:spPr>
          <a:xfrm>
            <a:off x="3647728" y="2492896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8120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9552384" y="522920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631504" y="5991145"/>
            <a:ext cx="3162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König Sigismund (1368-1437)</a:t>
            </a:r>
          </a:p>
          <a:p>
            <a:pPr lvl="0"/>
            <a:r>
              <a:rPr lang="de-DE" sz="1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 https://regiowiki.at/wiki/Sigismund_(HRR))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FA0F20D-6C14-7381-A9EE-9EE91966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399936"/>
            <a:ext cx="3403997" cy="45811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4C44563-3ACB-8AE4-1FEE-27AC5914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937" y="1430428"/>
            <a:ext cx="2788007" cy="459324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00257E-C9C6-1AD4-4A6E-5D971E77E020}"/>
              </a:ext>
            </a:extLst>
          </p:cNvPr>
          <p:cNvSpPr txBox="1"/>
          <p:nvPr/>
        </p:nvSpPr>
        <p:spPr>
          <a:xfrm>
            <a:off x="7272937" y="6023669"/>
            <a:ext cx="41849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200" dirty="0">
                <a:solidFill>
                  <a:srgbClr val="2C363A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Konrad von Weinsberg (ca. 1370-1448),</a:t>
            </a:r>
            <a:r>
              <a:rPr lang="de-DE" sz="1200" b="0" i="0" dirty="0">
                <a:solidFill>
                  <a:srgbClr val="2C363A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Reichserbkämmerer</a:t>
            </a:r>
            <a:endParaRPr lang="de-DE" sz="1200" dirty="0">
              <a:solidFill>
                <a:srgbClr val="2C363A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de-DE" sz="1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 https://de.wikipedia.org/wiki/Konrad_IX._(Weinsberg))</a:t>
            </a:r>
          </a:p>
        </p:txBody>
      </p:sp>
    </p:spTree>
    <p:extLst>
      <p:ext uri="{BB962C8B-B14F-4D97-AF65-F5344CB8AC3E}">
        <p14:creationId xmlns:p14="http://schemas.microsoft.com/office/powerpoint/2010/main" val="1504441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128506" y="5445224"/>
            <a:ext cx="39670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Epitaph für das „</a:t>
            </a:r>
            <a:r>
              <a:rPr lang="de-DE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Prinzle</a:t>
            </a:r>
            <a:r>
              <a:rPr lang="de-DE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" Heinrich von Sachsen-Lauenburg in der Stadtkirche von Weikersheim (1437)</a:t>
            </a:r>
          </a:p>
          <a:p>
            <a:pPr lvl="0"/>
            <a:endParaRPr lang="de-DE" sz="1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de-DE" sz="1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(Abb.: https://commons.wikimedia.org/wiki/File:Prinzle_01.jpg)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BB5FFF5-044E-19AA-3682-A36FB36EB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09" y="1268760"/>
            <a:ext cx="4385487" cy="54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018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48C7C3F-5D68-239E-0253-39320F372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556792"/>
            <a:ext cx="7294466" cy="48606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D9B1F6D-944A-710B-DA40-D63998E69C1E}"/>
              </a:ext>
            </a:extLst>
          </p:cNvPr>
          <p:cNvSpPr txBox="1"/>
          <p:nvPr/>
        </p:nvSpPr>
        <p:spPr>
          <a:xfrm>
            <a:off x="8149860" y="5586468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2C363A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Belehnung mit der Fahne durch den Kaiser (Kaiser Ludwig belehnt die Herzöge Otto I. und Barnim III. von Pommern)</a:t>
            </a:r>
          </a:p>
          <a:p>
            <a:r>
              <a:rPr lang="de-DE" sz="1000" dirty="0">
                <a:solidFill>
                  <a:srgbClr val="2C363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 Spieß, Lehnswesen in Deutschland, S. 42)</a:t>
            </a:r>
            <a:endParaRPr lang="de-DE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12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8112224" y="5589240"/>
            <a:ext cx="3240360" cy="1007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300" dirty="0"/>
              <a:t>Das Kurkollegium mit seinen sieben Kurfürsten </a:t>
            </a:r>
          </a:p>
          <a:p>
            <a:pPr marL="0" indent="0">
              <a:buNone/>
            </a:pPr>
            <a:r>
              <a:rPr lang="de-DE" sz="1100" dirty="0"/>
              <a:t>(</a:t>
            </a:r>
            <a:r>
              <a:rPr lang="de-DE" sz="1100" dirty="0">
                <a:solidFill>
                  <a:prstClr val="black"/>
                </a:solidFill>
                <a:cs typeface="Calibri Light" panose="020F0302020204030204" pitchFamily="34" charset="0"/>
              </a:rPr>
              <a:t>Abb.: https://de.wikipedia.org/wiki/Kurf%C3%BCrst)</a:t>
            </a:r>
            <a:endParaRPr lang="de-DE" sz="11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9A926A0-644D-E533-CADF-542FD81A7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70" y="1560096"/>
            <a:ext cx="6581377" cy="47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7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F03FABF-4F57-096E-6D6E-B5FCB3D73BAE}"/>
              </a:ext>
            </a:extLst>
          </p:cNvPr>
          <p:cNvSpPr txBox="1"/>
          <p:nvPr/>
        </p:nvSpPr>
        <p:spPr>
          <a:xfrm>
            <a:off x="5447928" y="5445224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Herzog Albrecht III. von Sachsen-Wittenberg (1375/80-1422)</a:t>
            </a:r>
          </a:p>
          <a:p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 https://en.wikipedia.org/wiki/Albert_III,_Duke_of_Saxe-Wittenberg)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5137D5-7BE0-4BE6-91CF-5970545C1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46A667-8C7C-4442-8ADA-EC368A613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340768"/>
            <a:ext cx="3308241" cy="52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118005F-E26E-6148-1445-378B16CE9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412776"/>
            <a:ext cx="3888432" cy="523308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A18A1CA-B49C-D6D6-6C7B-DC7E2FD328F2}"/>
              </a:ext>
            </a:extLst>
          </p:cNvPr>
          <p:cNvSpPr/>
          <p:nvPr/>
        </p:nvSpPr>
        <p:spPr>
          <a:xfrm>
            <a:off x="5447928" y="5517232"/>
            <a:ext cx="3162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König Sigismund (1368-1437)</a:t>
            </a:r>
          </a:p>
          <a:p>
            <a:pPr lvl="0"/>
            <a:r>
              <a:rPr lang="de-DE" sz="1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 https://regiowiki.at/wiki/Sigismund_(HRR))</a:t>
            </a:r>
          </a:p>
        </p:txBody>
      </p:sp>
    </p:spTree>
    <p:extLst>
      <p:ext uri="{BB962C8B-B14F-4D97-AF65-F5344CB8AC3E}">
        <p14:creationId xmlns:p14="http://schemas.microsoft.com/office/powerpoint/2010/main" val="957045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7E75A24-4281-540C-2789-265E7E5C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4" y="1364940"/>
            <a:ext cx="3240360" cy="53384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1249E1A-1217-80FA-5191-CAA9C9E7B3CB}"/>
              </a:ext>
            </a:extLst>
          </p:cNvPr>
          <p:cNvSpPr txBox="1"/>
          <p:nvPr/>
        </p:nvSpPr>
        <p:spPr>
          <a:xfrm>
            <a:off x="4331804" y="6272545"/>
            <a:ext cx="35283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200" dirty="0">
                <a:solidFill>
                  <a:srgbClr val="2C363A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Konrad von Weinsberg (ca. 1370-1448)</a:t>
            </a:r>
          </a:p>
          <a:p>
            <a:pPr lvl="0"/>
            <a:r>
              <a:rPr lang="de-DE" sz="1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 https://de.wikipedia.org/wiki/Konrad_IX._(Weinsberg))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10C713D-E3D8-91DD-37BB-BE7ADB033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95" y="1404600"/>
            <a:ext cx="4560168" cy="45601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73031ED-2414-EA0F-59E9-8D40C575F35A}"/>
              </a:ext>
            </a:extLst>
          </p:cNvPr>
          <p:cNvSpPr txBox="1"/>
          <p:nvPr/>
        </p:nvSpPr>
        <p:spPr>
          <a:xfrm>
            <a:off x="10056440" y="5964768"/>
            <a:ext cx="19380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de-DE" sz="1200" dirty="0">
                <a:solidFill>
                  <a:srgbClr val="2C363A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Sein Siegel</a:t>
            </a:r>
            <a:r>
              <a:rPr lang="de-DE" sz="1200" dirty="0">
                <a:solidFill>
                  <a:srgbClr val="2C363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</a:p>
          <a:p>
            <a:pPr lvl="0" algn="r"/>
            <a:r>
              <a:rPr lang="de-DE" sz="1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 https://commons.</a:t>
            </a:r>
          </a:p>
          <a:p>
            <a:pPr lvl="0" algn="r"/>
            <a:r>
              <a:rPr lang="de-DE" sz="1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wikimedia.org/wiki/File:Siegel_Konrad_von_Weinsberg_1284.jpg)</a:t>
            </a:r>
          </a:p>
        </p:txBody>
      </p:sp>
    </p:spTree>
    <p:extLst>
      <p:ext uri="{BB962C8B-B14F-4D97-AF65-F5344CB8AC3E}">
        <p14:creationId xmlns:p14="http://schemas.microsoft.com/office/powerpoint/2010/main" val="3536823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9120336" y="1256298"/>
            <a:ext cx="3040722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284865" y="5489848"/>
            <a:ext cx="3275070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200" dirty="0"/>
              <a:t>Friedrich II. Kurfürst von Sachsen (1412-1464)</a:t>
            </a:r>
          </a:p>
          <a:p>
            <a:pPr marL="0" indent="0">
              <a:buNone/>
            </a:pPr>
            <a:r>
              <a:rPr lang="de-DE" sz="1000" dirty="0"/>
              <a:t>(Abb.: https://de.wikipedia.org/wiki/Friedrich_II._(Sachsen))</a:t>
            </a:r>
          </a:p>
        </p:txBody>
      </p:sp>
      <p:pic>
        <p:nvPicPr>
          <p:cNvPr id="5122" name="Picture 2" descr="Friedrich II. (Sachsen) – Wikipedia">
            <a:extLst>
              <a:ext uri="{FF2B5EF4-FFF2-40B4-BE49-F238E27FC236}">
                <a16:creationId xmlns:a16="http://schemas.microsoft.com/office/drawing/2014/main" id="{911B4DB0-F397-5B9B-7590-3F211ECA7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234042"/>
            <a:ext cx="4330990" cy="56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700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6600056" y="5639905"/>
            <a:ext cx="5310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de-DE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itchFamily="34" charset="0"/>
              </a:rPr>
              <a:t>Konzil von Basel (1431-1449)</a:t>
            </a:r>
            <a:endParaRPr lang="de-DE" sz="1200" dirty="0">
              <a:solidFill>
                <a:prstClr val="black">
                  <a:lumMod val="85000"/>
                  <a:lumOff val="15000"/>
                </a:prstClr>
              </a:solidFill>
              <a:highlight>
                <a:srgbClr val="FFFF00"/>
              </a:highlight>
              <a:latin typeface="Calibri Light" pitchFamily="34" charset="0"/>
            </a:endParaRPr>
          </a:p>
          <a:p>
            <a:pPr lvl="0" algn="r">
              <a:spcBef>
                <a:spcPct val="20000"/>
              </a:spcBef>
            </a:pPr>
            <a:r>
              <a:rPr lang="de-DE" sz="1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itchFamily="34" charset="0"/>
              </a:rPr>
              <a:t>(Abb.: https://www.heiligenlexikon.de/Glossar/Konzil_von_Basel.html)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2C63B80-A3B7-CC70-B00E-F25535896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484784"/>
            <a:ext cx="4505077" cy="45103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94CFC1-11A0-679D-4F1B-9BEA926B7F68}"/>
              </a:ext>
            </a:extLst>
          </p:cNvPr>
          <p:cNvSpPr txBox="1"/>
          <p:nvPr/>
        </p:nvSpPr>
        <p:spPr>
          <a:xfrm>
            <a:off x="695400" y="6101570"/>
            <a:ext cx="554461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Historische Zeichnung: </a:t>
            </a:r>
            <a:r>
              <a:rPr lang="de-DE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itchFamily="34" charset="0"/>
              </a:rPr>
              <a:t>Konzil von Basel (1431-1449) </a:t>
            </a:r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(Abb.: https://kg-ktf.univie.ac.at/theologische-mediaevistik/mitglieder/pruegl/konzil-von-basel/)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859657-CBB5-EA07-6A6A-53268A16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559" y="1834982"/>
            <a:ext cx="56292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28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037316" y="5517232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Der Hildesheimer Bischof Magnus von Sachsen-Lauenburg (1390-1452)</a:t>
            </a:r>
          </a:p>
          <a:p>
            <a:pPr lvl="0"/>
            <a:r>
              <a:rPr lang="de-DE" sz="1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(Abb.: https://www.wikiwand.com/de/Magnus_von_Sachsen-Lauenburg)</a:t>
            </a:r>
          </a:p>
          <a:p>
            <a:pPr lvl="0"/>
            <a:r>
              <a:rPr lang="de-DE" sz="1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2050" name="Picture 2" descr="Magnus von Sachsen-Lauenburg - Wikiwand">
            <a:extLst>
              <a:ext uri="{FF2B5EF4-FFF2-40B4-BE49-F238E27FC236}">
                <a16:creationId xmlns:a16="http://schemas.microsoft.com/office/drawing/2014/main" id="{9AFCDB06-9EB2-958E-190D-EC19D2000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268760"/>
            <a:ext cx="2304256" cy="53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670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536160" y="4869160"/>
            <a:ext cx="39604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Wappentafel Herzog Bernhards II. von Sachsen-Lauenburg (1385-1463)</a:t>
            </a: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(Abb.: https://de.wikipedia.org/wiki/Bernhard_II._(Sachsen-Lauenburg))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5983AD-540A-571E-76AF-6BAF60F6D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27" y="2060848"/>
            <a:ext cx="6393717" cy="356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52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184232" y="6541604"/>
            <a:ext cx="2592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627674" y="5229200"/>
            <a:ext cx="4716798" cy="3561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200" dirty="0"/>
              <a:t>Der brandenburgische Markgraf Johann Cicero (1455-1499) und seine Gemahlin Margarete von Sachsen (1449-1501)</a:t>
            </a:r>
          </a:p>
          <a:p>
            <a:pPr marL="0" indent="0">
              <a:buNone/>
            </a:pPr>
            <a:endParaRPr lang="de-DE" sz="1000" dirty="0"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de-DE" sz="1000" dirty="0">
                <a:cs typeface="Calibri Light" panose="020F0302020204030204" pitchFamily="34" charset="0"/>
              </a:rPr>
              <a:t>(Abb.: https://de.wikipedia.org/wiki/Margarete_von_Sachsen_(1449%E2%80%931501))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A30FF9-0188-45AA-B593-7DA44397A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384412"/>
            <a:ext cx="398966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260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agnus I. (Sachsen-Lauenburg) – Wikipedia">
            <a:extLst>
              <a:ext uri="{FF2B5EF4-FFF2-40B4-BE49-F238E27FC236}">
                <a16:creationId xmlns:a16="http://schemas.microsoft.com/office/drawing/2014/main" id="{F555C945-5E3B-1B6C-2BAF-58E123EBB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340768"/>
            <a:ext cx="3312368" cy="531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8BD3450-2280-A0F7-E81B-BA526EA48694}"/>
              </a:ext>
            </a:extLst>
          </p:cNvPr>
          <p:cNvSpPr/>
          <p:nvPr/>
        </p:nvSpPr>
        <p:spPr>
          <a:xfrm>
            <a:off x="5087888" y="5301788"/>
            <a:ext cx="4608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Herzog Magnus I. von Sachsen-Lauenburg (1470-1543)</a:t>
            </a:r>
          </a:p>
          <a:p>
            <a:pPr lvl="0"/>
            <a:r>
              <a:rPr lang="de-DE" sz="1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(Abb.: https://de.wikipedia.org/wiki/Magnus_I._(Sachsen-Lauenburg))</a:t>
            </a:r>
          </a:p>
        </p:txBody>
      </p:sp>
    </p:spTree>
    <p:extLst>
      <p:ext uri="{BB962C8B-B14F-4D97-AF65-F5344CB8AC3E}">
        <p14:creationId xmlns:p14="http://schemas.microsoft.com/office/powerpoint/2010/main" val="428985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483932" y="5373216"/>
            <a:ext cx="3528392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200" dirty="0"/>
              <a:t>Julius Franz von Sachsen-Lauenburg (1641-1689)</a:t>
            </a:r>
          </a:p>
          <a:p>
            <a:pPr marL="0" indent="0">
              <a:buNone/>
            </a:pPr>
            <a:r>
              <a:rPr lang="de-DE" sz="1000" dirty="0"/>
              <a:t>(Abb.: https://geneall.net/de/name/4128/julius-franz-herzog-von-sachsen-lauenburg-ratzeburg/)</a:t>
            </a:r>
          </a:p>
        </p:txBody>
      </p:sp>
      <p:sp>
        <p:nvSpPr>
          <p:cNvPr id="6" name="Rechteck 5"/>
          <p:cNvSpPr/>
          <p:nvPr/>
        </p:nvSpPr>
        <p:spPr>
          <a:xfrm>
            <a:off x="7248128" y="3028891"/>
            <a:ext cx="1895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200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A1E59D3E-1D62-35B6-9376-7F15D2A35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24" y="1340768"/>
            <a:ext cx="3699306" cy="542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20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735960" y="4797152"/>
            <a:ext cx="5357239" cy="2476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200" dirty="0"/>
              <a:t>Julius Franz' Wappen mit den sächsischen Kurschwertern im letzten Wappenfeld </a:t>
            </a:r>
          </a:p>
          <a:p>
            <a:pPr marL="0" indent="0">
              <a:buNone/>
            </a:pPr>
            <a:r>
              <a:rPr lang="de-DE" sz="1000" dirty="0"/>
              <a:t>(Abb.: https://www.wikidata.org/wiki/Q249112)</a:t>
            </a:r>
          </a:p>
        </p:txBody>
      </p:sp>
      <p:pic>
        <p:nvPicPr>
          <p:cNvPr id="9218" name="Picture 2" descr="Francis Erdmann, Duke of Saxe-Lauenburg - Wikidata">
            <a:extLst>
              <a:ext uri="{FF2B5EF4-FFF2-40B4-BE49-F238E27FC236}">
                <a16:creationId xmlns:a16="http://schemas.microsoft.com/office/drawing/2014/main" id="{53271545-E877-A75A-ABD5-0DAA3C1E4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484784"/>
            <a:ext cx="4843313" cy="509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668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iedrich I. (Brandenburg) – Wikipedia">
            <a:extLst>
              <a:ext uri="{FF2B5EF4-FFF2-40B4-BE49-F238E27FC236}">
                <a16:creationId xmlns:a16="http://schemas.microsoft.com/office/drawing/2014/main" id="{4EAEE6DF-45BB-EB6A-62B4-5FF9575E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340768"/>
            <a:ext cx="3816424" cy="536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3977D18-C050-A8AF-8CA5-1CE92CF86D54}"/>
              </a:ext>
            </a:extLst>
          </p:cNvPr>
          <p:cNvSpPr txBox="1"/>
          <p:nvPr/>
        </p:nvSpPr>
        <p:spPr>
          <a:xfrm>
            <a:off x="5591944" y="5373216"/>
            <a:ext cx="3600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rgbClr val="2C363A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Markgraf Friedrich I. von Brandenburg (ca. 1371-1440)</a:t>
            </a:r>
          </a:p>
          <a:p>
            <a:endParaRPr lang="de-DE" dirty="0">
              <a:solidFill>
                <a:srgbClr val="2C363A"/>
              </a:solidFill>
              <a:latin typeface="Calibri" panose="020F0502020204030204" pitchFamily="34" charset="0"/>
            </a:endParaRPr>
          </a:p>
          <a:p>
            <a:r>
              <a:rPr lang="de-DE" sz="1000" dirty="0">
                <a:solidFill>
                  <a:srgbClr val="2C363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 https://de.wikipedia.org/wiki/Friedrich_I._(Brandenburg)</a:t>
            </a:r>
            <a:endParaRPr lang="de-DE" sz="1000" b="0" i="0" dirty="0">
              <a:solidFill>
                <a:srgbClr val="2C363A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8774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593AC4-43FA-9199-F6CC-052ED8968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spcAft>
                <a:spcPts val="0"/>
              </a:spcAft>
              <a:buNone/>
            </a:pPr>
            <a:r>
              <a:rPr lang="de-DE" sz="2400" b="1" i="0" dirty="0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Lesetipps</a:t>
            </a:r>
          </a:p>
          <a:p>
            <a:pPr marL="0" indent="0" algn="l">
              <a:spcAft>
                <a:spcPts val="0"/>
              </a:spcAft>
              <a:buNone/>
            </a:pPr>
            <a:endParaRPr lang="de-DE" sz="1800" b="0" i="0" dirty="0">
              <a:solidFill>
                <a:srgbClr val="2C363A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dirty="0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Franziska </a:t>
            </a:r>
            <a:r>
              <a:rPr lang="de-DE" sz="1800" b="0" i="0" dirty="0" err="1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Hormuth</a:t>
            </a:r>
            <a:r>
              <a:rPr lang="de-DE" sz="1800" b="0" i="0" dirty="0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: Ein aussichtsloser Kampf? Die Herzöge von Sachsen-Lauenburg und die Kurwürde, in: Oliver Auge/Michael Hecht (Hgg.): ‚Kleine Fürsten' im Alten Reich. Strukturelle Zwänge und soziale Praktiken im Wandel (1300-1800) (Zeitschrift für Historische Forschung, Beiheft 59), Berlin 2022, S. 173-201.</a:t>
            </a:r>
          </a:p>
          <a:p>
            <a:pPr algn="l">
              <a:spcAft>
                <a:spcPts val="0"/>
              </a:spcAft>
            </a:pPr>
            <a:endParaRPr lang="de-DE" sz="1800" b="0" i="0" dirty="0">
              <a:solidFill>
                <a:srgbClr val="2C363A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dirty="0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Joachim Leuschner: Der Streit um Kursachsen in der Zeit Kaiser Siegmunds, in: Wilhelm Wegener (</a:t>
            </a:r>
            <a:r>
              <a:rPr lang="de-DE" sz="1800" b="0" i="0" dirty="0" err="1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Hg</a:t>
            </a:r>
            <a:r>
              <a:rPr lang="de-DE" sz="1800" b="0" i="0" dirty="0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.): Festschrift für Karl Gottfried </a:t>
            </a:r>
            <a:r>
              <a:rPr lang="de-DE" sz="1800" b="0" i="0" dirty="0" err="1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Hugelmann</a:t>
            </a:r>
            <a:r>
              <a:rPr lang="de-DE" sz="1800" b="0" i="0" dirty="0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 zum 80. Geburtstag am 26. September 1959 dargebracht von Freunden, Kollegen und Schülern, 2 Bde., Aalen 1959, Bd. 2, S. 315-344.</a:t>
            </a:r>
          </a:p>
          <a:p>
            <a:pPr algn="l">
              <a:spcAft>
                <a:spcPts val="0"/>
              </a:spcAft>
            </a:pPr>
            <a:endParaRPr lang="de-DE" sz="1800" b="0" i="0" dirty="0">
              <a:solidFill>
                <a:srgbClr val="2C363A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dirty="0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Jörg Meyn: Sachsen-Lauenburg im Hohen und Späten Mittelalter, in: Eckardt Opitz (</a:t>
            </a:r>
            <a:r>
              <a:rPr lang="de-DE" sz="1800" b="0" i="0" dirty="0" err="1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Hg</a:t>
            </a:r>
            <a:r>
              <a:rPr lang="de-DE" sz="1800" b="0" i="0" dirty="0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.): Herzogtum Lauenburg. Das Land und seine Geschichte, Neumünster 2003, S. 55-147, hier S. 84-90.</a:t>
            </a:r>
          </a:p>
          <a:p>
            <a:pPr marL="0" indent="0" algn="l">
              <a:spcAft>
                <a:spcPts val="0"/>
              </a:spcAft>
              <a:buNone/>
            </a:pPr>
            <a:r>
              <a:rPr lang="de-DE" sz="1800" b="0" i="0" dirty="0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dirty="0">
                <a:solidFill>
                  <a:srgbClr val="2C363A"/>
                </a:solidFill>
                <a:effectLst/>
                <a:latin typeface="Calibri" panose="020F0502020204030204" pitchFamily="34" charset="0"/>
              </a:rPr>
              <a:t>Wolf-Dieter Mohrmann: Lauenburg oder Wittenberg? Zum Problem des sächsischen Kurstreites bis zur Mitte des 14. Jahrhunderts (Veröffentlichungen des Instituts für Historische Landesforschung der Universität Göttingen, Bd. 8), Hildesheim 1975.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6060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127448" y="2348880"/>
            <a:ext cx="9505056" cy="3861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8000" dirty="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120440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5951984" y="5877272"/>
            <a:ext cx="3240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Friedrich der Streitbare (1370-1428)</a:t>
            </a: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 https://de.wikipedia.org/wiki/Friedrich_I._(Sachsen)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9C5F89A-34AD-0BB0-8231-14FCD184B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268760"/>
            <a:ext cx="3984501" cy="54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45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1127E98-E5A4-DE5A-3462-03F15291D80E}"/>
              </a:ext>
            </a:extLst>
          </p:cNvPr>
          <p:cNvSpPr txBox="1"/>
          <p:nvPr/>
        </p:nvSpPr>
        <p:spPr>
          <a:xfrm>
            <a:off x="6384032" y="5373216"/>
            <a:ext cx="3816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rgbClr val="2C363A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Herzogtum Sachsen-Lauenburg</a:t>
            </a:r>
          </a:p>
          <a:p>
            <a:r>
              <a:rPr lang="de-DE" sz="1000" b="0" i="0" dirty="0">
                <a:solidFill>
                  <a:srgbClr val="2C363A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(Abb. Meyn, Sachsen-Lauenburg im Hohen und Späten MA, S. 78)</a:t>
            </a:r>
            <a:endParaRPr lang="de-DE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B84172-B000-B49D-308B-B6474FEF8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16" y="1556767"/>
            <a:ext cx="4623023" cy="48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1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9552384" y="522920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Grafik 2" descr="Ein Bild, das Text, Quittung enthält.&#10;&#10;Automatisch generierte Beschreibung">
            <a:extLst>
              <a:ext uri="{FF2B5EF4-FFF2-40B4-BE49-F238E27FC236}">
                <a16:creationId xmlns:a16="http://schemas.microsoft.com/office/drawing/2014/main" id="{2A85B1AD-AECB-56E0-25AA-5A89CA2E6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340768"/>
            <a:ext cx="4772099" cy="537583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31C3FB4-7241-C994-A28F-5F8401C5D017}"/>
              </a:ext>
            </a:extLst>
          </p:cNvPr>
          <p:cNvSpPr/>
          <p:nvPr/>
        </p:nvSpPr>
        <p:spPr>
          <a:xfrm>
            <a:off x="6744072" y="5475421"/>
            <a:ext cx="3162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Stammtafel der Herzöge von Sachsen-Lauenburg</a:t>
            </a:r>
          </a:p>
          <a:p>
            <a:pPr lvl="0"/>
            <a:r>
              <a:rPr lang="de-DE" sz="1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(Abb. Hoffmann, Spätmittelalter, S. 346)</a:t>
            </a:r>
          </a:p>
        </p:txBody>
      </p:sp>
    </p:spTree>
    <p:extLst>
      <p:ext uri="{BB962C8B-B14F-4D97-AF65-F5344CB8AC3E}">
        <p14:creationId xmlns:p14="http://schemas.microsoft.com/office/powerpoint/2010/main" val="257981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F6F9D2F-DCC4-911F-9A7F-1CAA30AF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44" y="1340768"/>
            <a:ext cx="4068940" cy="54323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D684A69-BC65-4BAD-4CCD-CB56006D6D10}"/>
              </a:ext>
            </a:extLst>
          </p:cNvPr>
          <p:cNvSpPr txBox="1"/>
          <p:nvPr/>
        </p:nvSpPr>
        <p:spPr>
          <a:xfrm>
            <a:off x="5680837" y="5157192"/>
            <a:ext cx="49668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Stammtafel der Herzöge von Sachsen-Lauenburg und Sachsen-Wittenberg </a:t>
            </a: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 Mohrmann, Lauenburg oder Wittenberg, S. 6)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497F023-E40A-E82E-D4B4-A2847EA0CB1F}"/>
              </a:ext>
            </a:extLst>
          </p:cNvPr>
          <p:cNvSpPr/>
          <p:nvPr/>
        </p:nvSpPr>
        <p:spPr>
          <a:xfrm>
            <a:off x="2855640" y="3933056"/>
            <a:ext cx="936104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F2347D-BB4C-D954-39DA-E8DFE74F6A59}"/>
              </a:ext>
            </a:extLst>
          </p:cNvPr>
          <p:cNvSpPr txBox="1"/>
          <p:nvPr/>
        </p:nvSpPr>
        <p:spPr>
          <a:xfrm>
            <a:off x="138733" y="409826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Johann I. </a:t>
            </a:r>
          </a:p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Königswahl 1273</a:t>
            </a:r>
          </a:p>
        </p:txBody>
      </p:sp>
    </p:spTree>
    <p:extLst>
      <p:ext uri="{BB962C8B-B14F-4D97-AF65-F5344CB8AC3E}">
        <p14:creationId xmlns:p14="http://schemas.microsoft.com/office/powerpoint/2010/main" val="213292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F6F9D2F-DCC4-911F-9A7F-1CAA30AF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16" y="1382104"/>
            <a:ext cx="4068940" cy="54323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D684A69-BC65-4BAD-4CCD-CB56006D6D10}"/>
              </a:ext>
            </a:extLst>
          </p:cNvPr>
          <p:cNvSpPr txBox="1"/>
          <p:nvPr/>
        </p:nvSpPr>
        <p:spPr>
          <a:xfrm>
            <a:off x="5680837" y="5157192"/>
            <a:ext cx="49668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Stammtafel der Herzöge von Sachsen-Lauenburg und Sachsen-Wittenberg </a:t>
            </a: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 Mohrmann, Lauenburg oder Wittenberg, S. 6)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497F023-E40A-E82E-D4B4-A2847EA0CB1F}"/>
              </a:ext>
            </a:extLst>
          </p:cNvPr>
          <p:cNvSpPr/>
          <p:nvPr/>
        </p:nvSpPr>
        <p:spPr>
          <a:xfrm>
            <a:off x="4151784" y="3933055"/>
            <a:ext cx="1277031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F2347D-BB4C-D954-39DA-E8DFE74F6A59}"/>
              </a:ext>
            </a:extLst>
          </p:cNvPr>
          <p:cNvSpPr txBox="1"/>
          <p:nvPr/>
        </p:nvSpPr>
        <p:spPr>
          <a:xfrm>
            <a:off x="138733" y="409826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Albrecht II</a:t>
            </a:r>
          </a:p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Königswahl 1298</a:t>
            </a:r>
          </a:p>
        </p:txBody>
      </p:sp>
    </p:spTree>
    <p:extLst>
      <p:ext uri="{BB962C8B-B14F-4D97-AF65-F5344CB8AC3E}">
        <p14:creationId xmlns:p14="http://schemas.microsoft.com/office/powerpoint/2010/main" val="3347874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F6F9D2F-DCC4-911F-9A7F-1CAA30AF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44" y="1382104"/>
            <a:ext cx="4068940" cy="54323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D684A69-BC65-4BAD-4CCD-CB56006D6D10}"/>
              </a:ext>
            </a:extLst>
          </p:cNvPr>
          <p:cNvSpPr txBox="1"/>
          <p:nvPr/>
        </p:nvSpPr>
        <p:spPr>
          <a:xfrm>
            <a:off x="5680837" y="5157192"/>
            <a:ext cx="49668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Stammtafel der Herzöge von Sachsen-Lauenburg und Sachsen-Wittenberg </a:t>
            </a:r>
          </a:p>
          <a:p>
            <a:r>
              <a:rPr lang="de-D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(Abb. Mohrmann, Lauenburg oder Wittenberg, S. 6)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497F023-E40A-E82E-D4B4-A2847EA0CB1F}"/>
              </a:ext>
            </a:extLst>
          </p:cNvPr>
          <p:cNvSpPr/>
          <p:nvPr/>
        </p:nvSpPr>
        <p:spPr>
          <a:xfrm>
            <a:off x="2495600" y="4795991"/>
            <a:ext cx="86409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F2347D-BB4C-D954-39DA-E8DFE74F6A59}"/>
              </a:ext>
            </a:extLst>
          </p:cNvPr>
          <p:cNvSpPr txBox="1"/>
          <p:nvPr/>
        </p:nvSpPr>
        <p:spPr>
          <a:xfrm>
            <a:off x="-44047" y="4098267"/>
            <a:ext cx="158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Johann II. und Albrecht III</a:t>
            </a:r>
          </a:p>
          <a:p>
            <a:pPr algn="ctr"/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Wahlabsprache 1308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CFF1D9B-69DC-8148-8F82-F6F3AA67493F}"/>
              </a:ext>
            </a:extLst>
          </p:cNvPr>
          <p:cNvSpPr/>
          <p:nvPr/>
        </p:nvSpPr>
        <p:spPr>
          <a:xfrm>
            <a:off x="1727124" y="4795991"/>
            <a:ext cx="864097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54548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1102</Words>
  <Application>Microsoft Office PowerPoint</Application>
  <PresentationFormat>Breitbild</PresentationFormat>
  <Paragraphs>107</Paragraphs>
  <Slides>31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Hiwi</dc:creator>
  <cp:lastModifiedBy>Regionalgeschichte</cp:lastModifiedBy>
  <cp:revision>847</cp:revision>
  <dcterms:created xsi:type="dcterms:W3CDTF">2014-10-28T07:48:55Z</dcterms:created>
  <dcterms:modified xsi:type="dcterms:W3CDTF">2022-10-05T08:50:18Z</dcterms:modified>
</cp:coreProperties>
</file>